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r>
              <a:rPr lang="en-US" dirty="0" smtClean="0"/>
              <a:t>.2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</p:spPr>
            <p:txBody>
              <a:bodyPr>
                <a:normAutofit/>
              </a:bodyPr>
              <a:lstStyle/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3600" dirty="0" smtClean="0"/>
                  <a:t>Solve the system of equations by</a:t>
                </a:r>
                <a:r>
                  <a:rPr lang="en-US" sz="3600" dirty="0"/>
                  <a:t> substitution. </a:t>
                </a:r>
                <a:r>
                  <a:rPr lang="en-US" sz="3600" dirty="0" smtClean="0"/>
                  <a:t/>
                </a:r>
                <a:br>
                  <a:rPr lang="en-US" sz="3600" dirty="0" smtClean="0"/>
                </a:br>
                <a14:m>
                  <m:oMath xmlns:m="http://schemas.openxmlformats.org/officeDocument/2006/math">
                    <m:eqArr>
                      <m:eqArrPr>
                        <m:ctrlPr>
                          <a:rPr lang="en-US" sz="3600" b="0" i="1" smtClean="0">
                            <a:latin typeface="Cambria Math" pitchFamily="18" charset="0"/>
                            <a:ea typeface="Cambria Math" pitchFamily="18" charset="0"/>
                          </a:rPr>
                        </m:ctrlPr>
                      </m:eqArrPr>
                      <m:e>
                        <m:r>
                          <a:rPr lang="en-US" sz="3600" b="0" i="1" smtClean="0">
                            <a:latin typeface="Cambria Math" pitchFamily="18" charset="0"/>
                            <a:ea typeface="Cambria Math" pitchFamily="18" charset="0"/>
                          </a:rPr>
                          <m:t>&amp;</m:t>
                        </m:r>
                        <m:r>
                          <a:rPr lang="en-US" sz="3600" b="0" i="1" smtClean="0">
                            <a:latin typeface="Cambria Math" pitchFamily="18" charset="0"/>
                            <a:ea typeface="Cambria Math" pitchFamily="18" charset="0"/>
                          </a:rPr>
                          <m:t>𝑥</m:t>
                        </m:r>
                        <m:r>
                          <a:rPr lang="en-US" sz="3600" b="0" i="1" smtClean="0">
                            <a:latin typeface="Cambria Math" pitchFamily="18" charset="0"/>
                            <a:ea typeface="Cambria Math" pitchFamily="18" charset="0"/>
                          </a:rPr>
                          <m:t>−2&amp;</m:t>
                        </m:r>
                        <m:r>
                          <a:rPr lang="en-US" sz="3600" b="0" i="1" smtClean="0">
                            <a:latin typeface="Cambria Math" pitchFamily="18" charset="0"/>
                            <a:ea typeface="Cambria Math" pitchFamily="18" charset="0"/>
                          </a:rPr>
                          <m:t>𝑦</m:t>
                        </m:r>
                        <m:r>
                          <a:rPr lang="en-US" sz="3600" b="0" i="1" smtClean="0">
                            <a:latin typeface="Cambria Math" pitchFamily="18" charset="0"/>
                            <a:ea typeface="Cambria Math" pitchFamily="18" charset="0"/>
                          </a:rPr>
                          <m:t>=16</m:t>
                        </m:r>
                      </m:e>
                      <m:e>
                        <m:r>
                          <a:rPr lang="en-US" sz="3600" b="0" i="1" smtClean="0">
                            <a:latin typeface="Cambria Math" pitchFamily="18" charset="0"/>
                            <a:ea typeface="Cambria Math" pitchFamily="18" charset="0"/>
                          </a:rPr>
                          <m:t>2&amp;</m:t>
                        </m:r>
                        <m:r>
                          <a:rPr lang="en-US" sz="3600" b="0" i="1" smtClean="0">
                            <a:latin typeface="Cambria Math" pitchFamily="18" charset="0"/>
                            <a:ea typeface="Cambria Math" pitchFamily="18" charset="0"/>
                          </a:rPr>
                          <m:t>𝑥</m:t>
                        </m:r>
                        <m:r>
                          <a:rPr lang="en-US" sz="3600" b="0" i="1" smtClean="0">
                            <a:latin typeface="Cambria Math" pitchFamily="18" charset="0"/>
                            <a:ea typeface="Cambria Math" pitchFamily="18" charset="0"/>
                          </a:rPr>
                          <m:t>+&amp;</m:t>
                        </m:r>
                        <m:r>
                          <a:rPr lang="en-US" sz="3600" b="0" i="1" smtClean="0">
                            <a:latin typeface="Cambria Math" pitchFamily="18" charset="0"/>
                            <a:ea typeface="Cambria Math" pitchFamily="18" charset="0"/>
                          </a:rPr>
                          <m:t>𝑦</m:t>
                        </m:r>
                        <m:r>
                          <a:rPr lang="en-US" sz="3600" b="0" i="1" smtClean="0">
                            <a:latin typeface="Cambria Math" pitchFamily="18" charset="0"/>
                            <a:ea typeface="Cambria Math" pitchFamily="18" charset="0"/>
                          </a:rPr>
                          <m:t>=12</m:t>
                        </m:r>
                      </m:e>
                    </m:eqArr>
                  </m:oMath>
                </a14:m>
                <a:endParaRPr lang="en-US" sz="36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3600" dirty="0"/>
                  <a:t>Solve the system of equations by elimination. </a:t>
                </a:r>
                <a:r>
                  <a:rPr lang="en-US" sz="3600" dirty="0" smtClean="0"/>
                  <a:t/>
                </a:r>
                <a:br>
                  <a:rPr lang="en-US" sz="3600" dirty="0" smtClean="0"/>
                </a:br>
                <a14:m>
                  <m:oMath xmlns:m="http://schemas.openxmlformats.org/officeDocument/2006/math">
                    <m:eqArr>
                      <m:eqArrPr>
                        <m:ctrlPr>
                          <a:rPr lang="en-US" sz="3600" i="1" smtClean="0">
                            <a:latin typeface="Cambria Math" pitchFamily="18" charset="0"/>
                            <a:ea typeface="Cambria Math" pitchFamily="18" charset="0"/>
                          </a:rPr>
                        </m:ctrlPr>
                      </m:eqArrPr>
                      <m:e>
                        <m:r>
                          <a:rPr lang="en-US" sz="3600" b="0" i="1" smtClean="0">
                            <a:latin typeface="Cambria Math" pitchFamily="18" charset="0"/>
                            <a:ea typeface="Cambria Math" pitchFamily="18" charset="0"/>
                          </a:rPr>
                          <m:t>−6&amp;</m:t>
                        </m:r>
                        <m:r>
                          <a:rPr lang="en-US" sz="3600" b="0" i="1" smtClean="0">
                            <a:latin typeface="Cambria Math" pitchFamily="18" charset="0"/>
                            <a:ea typeface="Cambria Math" pitchFamily="18" charset="0"/>
                          </a:rPr>
                          <m:t>𝑥</m:t>
                        </m:r>
                        <m:r>
                          <a:rPr lang="en-US" sz="3600" b="0" i="1" smtClean="0">
                            <a:latin typeface="Cambria Math" pitchFamily="18" charset="0"/>
                            <a:ea typeface="Cambria Math" pitchFamily="18" charset="0"/>
                          </a:rPr>
                          <m:t>−5&amp;</m:t>
                        </m:r>
                        <m:r>
                          <a:rPr lang="en-US" sz="3600" b="0" i="1" smtClean="0">
                            <a:latin typeface="Cambria Math" pitchFamily="18" charset="0"/>
                            <a:ea typeface="Cambria Math" pitchFamily="18" charset="0"/>
                          </a:rPr>
                          <m:t>𝑦</m:t>
                        </m:r>
                        <m:r>
                          <a:rPr lang="en-US" sz="3600" b="0" i="1" smtClean="0">
                            <a:latin typeface="Cambria Math" pitchFamily="18" charset="0"/>
                            <a:ea typeface="Cambria Math" pitchFamily="18" charset="0"/>
                          </a:rPr>
                          <m:t>&amp;=1&amp;2</m:t>
                        </m:r>
                      </m:e>
                      <m:e>
                        <m:r>
                          <a:rPr lang="en-US" sz="3600" b="0" i="1" smtClean="0">
                            <a:latin typeface="Cambria Math" pitchFamily="18" charset="0"/>
                            <a:ea typeface="Cambria Math" pitchFamily="18" charset="0"/>
                          </a:rPr>
                          <m:t>3&amp;</m:t>
                        </m:r>
                        <m:r>
                          <a:rPr lang="en-US" sz="3600" b="0" i="1" smtClean="0">
                            <a:latin typeface="Cambria Math" pitchFamily="18" charset="0"/>
                            <a:ea typeface="Cambria Math" pitchFamily="18" charset="0"/>
                          </a:rPr>
                          <m:t>𝑥</m:t>
                        </m:r>
                        <m:r>
                          <a:rPr lang="en-US" sz="3600" b="0" i="1" smtClean="0">
                            <a:latin typeface="Cambria Math" pitchFamily="18" charset="0"/>
                            <a:ea typeface="Cambria Math" pitchFamily="18" charset="0"/>
                          </a:rPr>
                          <m:t>+2&amp;</m:t>
                        </m:r>
                        <m:r>
                          <a:rPr lang="en-US" sz="3600" b="0" i="1" smtClean="0">
                            <a:latin typeface="Cambria Math" pitchFamily="18" charset="0"/>
                            <a:ea typeface="Cambria Math" pitchFamily="18" charset="0"/>
                          </a:rPr>
                          <m:t>𝑦</m:t>
                        </m:r>
                        <m:r>
                          <a:rPr lang="en-US" sz="3600" b="0" i="1" smtClean="0">
                            <a:latin typeface="Cambria Math" pitchFamily="18" charset="0"/>
                            <a:ea typeface="Cambria Math" pitchFamily="18" charset="0"/>
                          </a:rPr>
                          <m:t>&amp;=−&amp;3</m:t>
                        </m:r>
                      </m:e>
                    </m:eqArr>
                  </m:oMath>
                </a14:m>
                <a:endParaRPr lang="en-US" sz="36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  <a:blipFill rotWithShape="1">
                <a:blip r:embed="rId2"/>
                <a:stretch>
                  <a:fillRect l="-2000" t="-19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3.2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(5, 2)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(3, -6)</a:t>
            </a:r>
            <a:endParaRPr lang="en-US" sz="4400" dirty="0"/>
          </a:p>
          <a:p>
            <a:pPr marL="514350" indent="-514350">
              <a:buFont typeface="+mj-lt"/>
              <a:buAutoNum type="arabicPeriod"/>
            </a:pPr>
            <a:endParaRPr lang="en-US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1622</TotalTime>
  <Words>114</Words>
  <Application>Microsoft Office PowerPoint</Application>
  <PresentationFormat>On-screen Show (4:3)</PresentationFormat>
  <Paragraphs>95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3.2 Quiz</vt:lpstr>
      <vt:lpstr>3.2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90</cp:revision>
  <dcterms:created xsi:type="dcterms:W3CDTF">2010-08-17T17:31:29Z</dcterms:created>
  <dcterms:modified xsi:type="dcterms:W3CDTF">2012-04-03T18:38:10Z</dcterms:modified>
</cp:coreProperties>
</file>